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aloo Thambi" panose="020B0604020202020204" charset="0"/>
      <p:regular r:id="rId12"/>
    </p:embeddedFont>
    <p:embeddedFont>
      <p:font typeface="Balsamiq Sans" panose="020B0604020202020204" charset="0"/>
      <p:regular r:id="rId13"/>
    </p:embeddedFont>
    <p:embeddedFont>
      <p:font typeface="Balsamiq Sans Bold" panose="020B0604020202020204" charset="0"/>
      <p:regular r:id="rId14"/>
    </p:embeddedFont>
    <p:embeddedFont>
      <p:font typeface="Bellaboo" panose="020B0604020202020204" charset="0"/>
      <p:regular r:id="rId15"/>
    </p:embeddedFont>
    <p:embeddedFont>
      <p:font typeface="Calibri" panose="020F0502020204030204" pitchFamily="34" charset="0"/>
      <p:regular r:id="rId16"/>
      <p:bold r:id="rId17"/>
      <p:italic r:id="rId18"/>
      <p:boldItalic r:id="rId19"/>
    </p:embeddedFont>
    <p:embeddedFont>
      <p:font typeface="Lulu Font TH" panose="020B0604020202020204" charset="-3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svg"/><Relationship Id="rId7" Type="http://schemas.openxmlformats.org/officeDocument/2006/relationships/image" Target="../media/image101.sv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svg"/><Relationship Id="rId10" Type="http://schemas.openxmlformats.org/officeDocument/2006/relationships/image" Target="../media/image15.png"/><Relationship Id="rId4" Type="http://schemas.openxmlformats.org/officeDocument/2006/relationships/image" Target="../media/image98.png"/><Relationship Id="rId9" Type="http://schemas.openxmlformats.org/officeDocument/2006/relationships/image" Target="../media/image103.sv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16.png"/><Relationship Id="rId2" Type="http://schemas.openxmlformats.org/officeDocument/2006/relationships/image" Target="../media/image17.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image" Target="../media/image31.pn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5" Type="http://schemas.openxmlformats.org/officeDocument/2006/relationships/image" Target="../media/image15.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jpe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4.svg"/><Relationship Id="rId18" Type="http://schemas.openxmlformats.org/officeDocument/2006/relationships/image" Target="../media/image54.png"/><Relationship Id="rId3" Type="http://schemas.openxmlformats.org/officeDocument/2006/relationships/image" Target="../media/image45.svg"/><Relationship Id="rId21" Type="http://schemas.openxmlformats.org/officeDocument/2006/relationships/image" Target="../media/image16.png"/><Relationship Id="rId7" Type="http://schemas.openxmlformats.org/officeDocument/2006/relationships/image" Target="../media/image30.svg"/><Relationship Id="rId12" Type="http://schemas.openxmlformats.org/officeDocument/2006/relationships/image" Target="../media/image23.png"/><Relationship Id="rId17" Type="http://schemas.openxmlformats.org/officeDocument/2006/relationships/image" Target="../media/image53.svg"/><Relationship Id="rId2" Type="http://schemas.openxmlformats.org/officeDocument/2006/relationships/image" Target="../media/image44.png"/><Relationship Id="rId16" Type="http://schemas.openxmlformats.org/officeDocument/2006/relationships/image" Target="../media/image52.png"/><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9.svg"/><Relationship Id="rId5" Type="http://schemas.openxmlformats.org/officeDocument/2006/relationships/image" Target="../media/image47.svg"/><Relationship Id="rId15" Type="http://schemas.openxmlformats.org/officeDocument/2006/relationships/image" Target="../media/image51.svg"/><Relationship Id="rId10" Type="http://schemas.openxmlformats.org/officeDocument/2006/relationships/image" Target="../media/image48.png"/><Relationship Id="rId19" Type="http://schemas.openxmlformats.org/officeDocument/2006/relationships/image" Target="../media/image55.svg"/><Relationship Id="rId4" Type="http://schemas.openxmlformats.org/officeDocument/2006/relationships/image" Target="../media/image46.png"/><Relationship Id="rId9" Type="http://schemas.openxmlformats.org/officeDocument/2006/relationships/image" Target="../media/image26.svg"/><Relationship Id="rId14"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66.png"/><Relationship Id="rId17" Type="http://schemas.openxmlformats.org/officeDocument/2006/relationships/image" Target="../media/image16.png"/><Relationship Id="rId2" Type="http://schemas.openxmlformats.org/officeDocument/2006/relationships/image" Target="../media/image56.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6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image" Target="../media/image71.svg"/><Relationship Id="rId7" Type="http://schemas.openxmlformats.org/officeDocument/2006/relationships/image" Target="../media/image75.svg"/><Relationship Id="rId12" Type="http://schemas.openxmlformats.org/officeDocument/2006/relationships/image" Target="../media/image80.png"/><Relationship Id="rId17" Type="http://schemas.openxmlformats.org/officeDocument/2006/relationships/image" Target="../media/image16.png"/><Relationship Id="rId2" Type="http://schemas.openxmlformats.org/officeDocument/2006/relationships/image" Target="../media/image70.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5" Type="http://schemas.openxmlformats.org/officeDocument/2006/relationships/image" Target="../media/image8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svg"/><Relationship Id="rId14" Type="http://schemas.openxmlformats.org/officeDocument/2006/relationships/image" Target="../media/image82.png"/></Relationships>
</file>

<file path=ppt/slides/_rels/slide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3" Type="http://schemas.openxmlformats.org/officeDocument/2006/relationships/image" Target="../media/image85.svg"/><Relationship Id="rId7" Type="http://schemas.openxmlformats.org/officeDocument/2006/relationships/image" Target="../media/image63.svg"/><Relationship Id="rId12" Type="http://schemas.openxmlformats.org/officeDocument/2006/relationships/image" Target="../media/image92.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91.svg"/><Relationship Id="rId5" Type="http://schemas.openxmlformats.org/officeDocument/2006/relationships/image" Target="../media/image87.svg"/><Relationship Id="rId15" Type="http://schemas.openxmlformats.org/officeDocument/2006/relationships/image" Target="../media/image16.png"/><Relationship Id="rId10" Type="http://schemas.openxmlformats.org/officeDocument/2006/relationships/image" Target="../media/image90.png"/><Relationship Id="rId4" Type="http://schemas.openxmlformats.org/officeDocument/2006/relationships/image" Target="../media/image86.png"/><Relationship Id="rId9" Type="http://schemas.openxmlformats.org/officeDocument/2006/relationships/image" Target="../media/image89.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66.png"/><Relationship Id="rId17" Type="http://schemas.openxmlformats.org/officeDocument/2006/relationships/image" Target="../media/image16.png"/><Relationship Id="rId2" Type="http://schemas.openxmlformats.org/officeDocument/2006/relationships/image" Target="../media/image56.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6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5.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2B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2313" y="-219080"/>
            <a:ext cx="10705659" cy="1072516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28486" y="-1124595"/>
            <a:ext cx="11831029" cy="1253618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5630">
            <a:off x="5282098" y="3803750"/>
            <a:ext cx="7723804" cy="1348155"/>
          </a:xfrm>
          <a:prstGeom prst="rect">
            <a:avLst/>
          </a:prstGeom>
        </p:spPr>
      </p:pic>
      <p:sp>
        <p:nvSpPr>
          <p:cNvPr id="5" name="TextBox 5"/>
          <p:cNvSpPr txBox="1"/>
          <p:nvPr/>
        </p:nvSpPr>
        <p:spPr>
          <a:xfrm>
            <a:off x="2547217" y="3423588"/>
            <a:ext cx="13193566" cy="3258849"/>
          </a:xfrm>
          <a:prstGeom prst="rect">
            <a:avLst/>
          </a:prstGeom>
        </p:spPr>
        <p:txBody>
          <a:bodyPr lIns="0" tIns="0" rIns="0" bIns="0" rtlCol="0" anchor="t">
            <a:spAutoFit/>
          </a:bodyPr>
          <a:lstStyle/>
          <a:p>
            <a:pPr algn="ctr">
              <a:lnSpc>
                <a:spcPts val="13053"/>
              </a:lnSpc>
            </a:pPr>
            <a:r>
              <a:rPr lang="en-US" sz="9323" spc="773">
                <a:solidFill>
                  <a:srgbClr val="000000"/>
                </a:solidFill>
                <a:latin typeface="Baloo Thambi"/>
              </a:rPr>
              <a:t>DEMONSTRASI VIDEO CAPSTONE PROJECT </a:t>
            </a:r>
          </a:p>
        </p:txBody>
      </p:sp>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047483" y="1250542"/>
            <a:ext cx="3374568" cy="2883722"/>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0" y="-219080"/>
            <a:ext cx="4711752" cy="2514898"/>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28700" y="8550156"/>
            <a:ext cx="4942345" cy="888008"/>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78008" y="2746913"/>
            <a:ext cx="3013416" cy="1608411"/>
          </a:xfrm>
          <a:prstGeom prst="rect">
            <a:avLst/>
          </a:prstGeom>
        </p:spPr>
      </p:pic>
      <p:sp>
        <p:nvSpPr>
          <p:cNvPr id="10" name="TextBox 10"/>
          <p:cNvSpPr txBox="1"/>
          <p:nvPr/>
        </p:nvSpPr>
        <p:spPr>
          <a:xfrm>
            <a:off x="7331024" y="8420908"/>
            <a:ext cx="4549643" cy="837392"/>
          </a:xfrm>
          <a:prstGeom prst="rect">
            <a:avLst/>
          </a:prstGeom>
        </p:spPr>
        <p:txBody>
          <a:bodyPr lIns="0" tIns="0" rIns="0" bIns="0" rtlCol="0" anchor="t">
            <a:spAutoFit/>
          </a:bodyPr>
          <a:lstStyle/>
          <a:p>
            <a:pPr algn="ctr">
              <a:lnSpc>
                <a:spcPts val="6429"/>
              </a:lnSpc>
            </a:pPr>
            <a:r>
              <a:rPr lang="en-US" sz="6008">
                <a:solidFill>
                  <a:srgbClr val="000000"/>
                </a:solidFill>
                <a:latin typeface="Balsamiq Sans"/>
              </a:rPr>
              <a:t>MariBelajar</a:t>
            </a:r>
          </a:p>
        </p:txBody>
      </p:sp>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240646" y="8209051"/>
            <a:ext cx="4172073" cy="1570217"/>
          </a:xfrm>
          <a:prstGeom prst="rect">
            <a:avLst/>
          </a:prstGeom>
        </p:spPr>
      </p:pic>
      <p:pic>
        <p:nvPicPr>
          <p:cNvPr id="13" name="Picture 12">
            <a:extLst>
              <a:ext uri="{FF2B5EF4-FFF2-40B4-BE49-F238E27FC236}">
                <a16:creationId xmlns:a16="http://schemas.microsoft.com/office/drawing/2014/main" id="{D0A664FD-27A9-4584-9CFC-0F8E5F45D7A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77414" y="289050"/>
            <a:ext cx="1524003" cy="1524003"/>
          </a:xfrm>
          <a:prstGeom prst="rect">
            <a:avLst/>
          </a:prstGeom>
        </p:spPr>
      </p:pic>
      <p:pic>
        <p:nvPicPr>
          <p:cNvPr id="15" name="Picture 14">
            <a:extLst>
              <a:ext uri="{FF2B5EF4-FFF2-40B4-BE49-F238E27FC236}">
                <a16:creationId xmlns:a16="http://schemas.microsoft.com/office/drawing/2014/main" id="{13236C29-C998-49C2-AB12-81CDCDAF225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69200" y="542579"/>
            <a:ext cx="1913752" cy="10169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D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091061" y="-2406638"/>
            <a:ext cx="8936156" cy="8936156"/>
          </a:xfrm>
          <a:prstGeom prst="rect">
            <a:avLst/>
          </a:prstGeom>
        </p:spPr>
      </p:pic>
      <p:sp>
        <p:nvSpPr>
          <p:cNvPr id="3" name="TextBox 3"/>
          <p:cNvSpPr txBox="1"/>
          <p:nvPr/>
        </p:nvSpPr>
        <p:spPr>
          <a:xfrm>
            <a:off x="1947814" y="7768360"/>
            <a:ext cx="6403444" cy="1216025"/>
          </a:xfrm>
          <a:prstGeom prst="rect">
            <a:avLst/>
          </a:prstGeom>
        </p:spPr>
        <p:txBody>
          <a:bodyPr lIns="0" tIns="0" rIns="0" bIns="0" rtlCol="0" anchor="t">
            <a:spAutoFit/>
          </a:bodyPr>
          <a:lstStyle/>
          <a:p>
            <a:pPr>
              <a:lnSpc>
                <a:spcPts val="4899"/>
              </a:lnSpc>
            </a:pPr>
            <a:r>
              <a:rPr lang="en-US" sz="3499">
                <a:solidFill>
                  <a:srgbClr val="000000"/>
                </a:solidFill>
                <a:latin typeface="Balsamiq Sans"/>
              </a:rPr>
              <a:t>SELAMAT BERGABUNG</a:t>
            </a:r>
          </a:p>
          <a:p>
            <a:pPr>
              <a:lnSpc>
                <a:spcPts val="4899"/>
              </a:lnSpc>
            </a:pPr>
            <a:r>
              <a:rPr lang="en-US" sz="3499">
                <a:solidFill>
                  <a:srgbClr val="000000"/>
                </a:solidFill>
                <a:latin typeface="Balsamiq Sans"/>
              </a:rPr>
              <a:t>BERSAMA KAMI !</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041722" y="6121138"/>
            <a:ext cx="6274324" cy="6274324"/>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100304" y="-197051"/>
            <a:ext cx="1504520" cy="1406726"/>
          </a:xfrm>
          <a:prstGeom prst="rect">
            <a:avLst/>
          </a:prstGeom>
        </p:spPr>
      </p:pic>
      <p:sp>
        <p:nvSpPr>
          <p:cNvPr id="6" name="TextBox 6"/>
          <p:cNvSpPr txBox="1"/>
          <p:nvPr/>
        </p:nvSpPr>
        <p:spPr>
          <a:xfrm>
            <a:off x="1947814" y="2931707"/>
            <a:ext cx="5689813" cy="3660768"/>
          </a:xfrm>
          <a:prstGeom prst="rect">
            <a:avLst/>
          </a:prstGeom>
        </p:spPr>
        <p:txBody>
          <a:bodyPr lIns="0" tIns="0" rIns="0" bIns="0" rtlCol="0" anchor="t">
            <a:spAutoFit/>
          </a:bodyPr>
          <a:lstStyle/>
          <a:p>
            <a:pPr>
              <a:lnSpc>
                <a:spcPts val="14373"/>
              </a:lnSpc>
            </a:pPr>
            <a:r>
              <a:rPr lang="en-US" sz="12498">
                <a:solidFill>
                  <a:srgbClr val="000000"/>
                </a:solidFill>
                <a:latin typeface="Balsamiq Sans Bold"/>
              </a:rPr>
              <a:t>Terima</a:t>
            </a:r>
          </a:p>
          <a:p>
            <a:pPr>
              <a:lnSpc>
                <a:spcPts val="14373"/>
              </a:lnSpc>
            </a:pPr>
            <a:r>
              <a:rPr lang="en-US" sz="12498">
                <a:solidFill>
                  <a:srgbClr val="000000"/>
                </a:solidFill>
                <a:latin typeface="Balsamiq Sans Bold"/>
              </a:rPr>
              <a:t>Kasih</a:t>
            </a:r>
          </a:p>
        </p:txBody>
      </p:sp>
      <p:sp>
        <p:nvSpPr>
          <p:cNvPr id="7" name="TextBox 7"/>
          <p:cNvSpPr txBox="1"/>
          <p:nvPr/>
        </p:nvSpPr>
        <p:spPr>
          <a:xfrm>
            <a:off x="1947814" y="1216889"/>
            <a:ext cx="4316055" cy="844551"/>
          </a:xfrm>
          <a:prstGeom prst="rect">
            <a:avLst/>
          </a:prstGeom>
        </p:spPr>
        <p:txBody>
          <a:bodyPr lIns="0" tIns="0" rIns="0" bIns="0" rtlCol="0" anchor="t">
            <a:spAutoFit/>
          </a:bodyPr>
          <a:lstStyle/>
          <a:p>
            <a:pPr>
              <a:lnSpc>
                <a:spcPts val="6999"/>
              </a:lnSpc>
            </a:pPr>
            <a:r>
              <a:rPr lang="en-US" sz="4999">
                <a:solidFill>
                  <a:srgbClr val="000000"/>
                </a:solidFill>
                <a:latin typeface="Lulu Font TH"/>
              </a:rPr>
              <a:t>Borcelle Kaos</a:t>
            </a:r>
          </a:p>
        </p:txBody>
      </p:sp>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329947" y="1483589"/>
            <a:ext cx="1207006" cy="1128550"/>
          </a:xfrm>
          <a:prstGeom prst="rect">
            <a:avLst/>
          </a:prstGeom>
        </p:spPr>
      </p:pic>
      <p:pic>
        <p:nvPicPr>
          <p:cNvPr id="9" name="Picture 8">
            <a:extLst>
              <a:ext uri="{FF2B5EF4-FFF2-40B4-BE49-F238E27FC236}">
                <a16:creationId xmlns:a16="http://schemas.microsoft.com/office/drawing/2014/main" id="{4D909CC3-7798-4E6D-95FC-0FDDC41F9E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7414" y="289050"/>
            <a:ext cx="1524003" cy="15240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3866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9933" y="-1540407"/>
            <a:ext cx="8533377" cy="77576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60289" y="1255717"/>
            <a:ext cx="10367422" cy="777556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11323" y="4339037"/>
            <a:ext cx="8533377" cy="7757615"/>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144000" y="1255717"/>
            <a:ext cx="6587997" cy="971730"/>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674717" y="7157354"/>
            <a:ext cx="981590" cy="903063"/>
          </a:xfrm>
          <a:prstGeom prst="rect">
            <a:avLst/>
          </a:prstGeom>
        </p:spPr>
      </p:pic>
      <p:sp>
        <p:nvSpPr>
          <p:cNvPr id="7" name="TextBox 7"/>
          <p:cNvSpPr txBox="1"/>
          <p:nvPr/>
        </p:nvSpPr>
        <p:spPr>
          <a:xfrm rot="-420345">
            <a:off x="4693117" y="2787040"/>
            <a:ext cx="10237870" cy="1484599"/>
          </a:xfrm>
          <a:prstGeom prst="rect">
            <a:avLst/>
          </a:prstGeom>
        </p:spPr>
        <p:txBody>
          <a:bodyPr lIns="0" tIns="0" rIns="0" bIns="0" rtlCol="0" anchor="t">
            <a:spAutoFit/>
          </a:bodyPr>
          <a:lstStyle/>
          <a:p>
            <a:pPr algn="ctr">
              <a:lnSpc>
                <a:spcPts val="12146"/>
              </a:lnSpc>
            </a:pPr>
            <a:r>
              <a:rPr lang="en-US" sz="8676">
                <a:solidFill>
                  <a:srgbClr val="000000"/>
                </a:solidFill>
                <a:latin typeface="Bellaboo"/>
              </a:rPr>
              <a:t>Grup 22-Bellatrix </a:t>
            </a:r>
          </a:p>
        </p:txBody>
      </p:sp>
      <p:sp>
        <p:nvSpPr>
          <p:cNvPr id="8" name="TextBox 8"/>
          <p:cNvSpPr txBox="1"/>
          <p:nvPr/>
        </p:nvSpPr>
        <p:spPr>
          <a:xfrm rot="-420345">
            <a:off x="4033077" y="4803645"/>
            <a:ext cx="10590342" cy="2965081"/>
          </a:xfrm>
          <a:prstGeom prst="rect">
            <a:avLst/>
          </a:prstGeom>
        </p:spPr>
        <p:txBody>
          <a:bodyPr lIns="0" tIns="0" rIns="0" bIns="0" rtlCol="0" anchor="t">
            <a:spAutoFit/>
          </a:bodyPr>
          <a:lstStyle/>
          <a:p>
            <a:pPr algn="ctr">
              <a:lnSpc>
                <a:spcPts val="11920"/>
              </a:lnSpc>
            </a:pPr>
            <a:r>
              <a:rPr lang="en-US" sz="8514">
                <a:solidFill>
                  <a:srgbClr val="000000"/>
                </a:solidFill>
                <a:latin typeface="Balsamiq Sans"/>
              </a:rPr>
              <a:t>Chatbot Stok Barang Rumah Sakit</a:t>
            </a:r>
          </a:p>
        </p:txBody>
      </p:sp>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882808" y="7453214"/>
            <a:ext cx="743617" cy="684127"/>
          </a:xfrm>
          <a:prstGeom prst="rect">
            <a:avLst/>
          </a:prstGeom>
        </p:spPr>
      </p:pic>
      <p:pic>
        <p:nvPicPr>
          <p:cNvPr id="10" name="Picture 1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960289" y="8591882"/>
            <a:ext cx="743617" cy="684127"/>
          </a:xfrm>
          <a:prstGeom prst="rect">
            <a:avLst/>
          </a:prstGeom>
        </p:spPr>
      </p:pic>
      <p:pic>
        <p:nvPicPr>
          <p:cNvPr id="11" name="Picture 1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882808" y="9373347"/>
            <a:ext cx="1382156" cy="1271583"/>
          </a:xfrm>
          <a:prstGeom prst="rect">
            <a:avLst/>
          </a:prstGeom>
        </p:spPr>
      </p:pic>
      <p:pic>
        <p:nvPicPr>
          <p:cNvPr id="12" name="Picture 1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439123" y="9647018"/>
            <a:ext cx="521166" cy="479473"/>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636755" y="7795278"/>
            <a:ext cx="705117" cy="648708"/>
          </a:xfrm>
          <a:prstGeom prst="rect">
            <a:avLst/>
          </a:prstGeom>
        </p:spPr>
      </p:pic>
      <p:pic>
        <p:nvPicPr>
          <p:cNvPr id="14" name="Picture 13">
            <a:extLst>
              <a:ext uri="{FF2B5EF4-FFF2-40B4-BE49-F238E27FC236}">
                <a16:creationId xmlns:a16="http://schemas.microsoft.com/office/drawing/2014/main" id="{662FEFF3-B530-4646-807A-C917D7C4664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77414" y="289050"/>
            <a:ext cx="1524003" cy="1524003"/>
          </a:xfrm>
          <a:prstGeom prst="rect">
            <a:avLst/>
          </a:prstGeom>
        </p:spPr>
      </p:pic>
      <p:pic>
        <p:nvPicPr>
          <p:cNvPr id="15" name="Picture 14">
            <a:extLst>
              <a:ext uri="{FF2B5EF4-FFF2-40B4-BE49-F238E27FC236}">
                <a16:creationId xmlns:a16="http://schemas.microsoft.com/office/drawing/2014/main" id="{2823A019-CB5E-4965-83DE-F8DBF44A9E1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69200" y="542579"/>
            <a:ext cx="1913752" cy="10169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9072"/>
          <a:stretch>
            <a:fillRect/>
          </a:stretch>
        </p:blipFill>
        <p:spPr>
          <a:xfrm rot="5400000" flipH="1" flipV="1">
            <a:off x="5325060" y="-7844245"/>
            <a:ext cx="7637881" cy="1869576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18268" y="4739017"/>
            <a:ext cx="3657600" cy="71156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333573" y="4705817"/>
            <a:ext cx="3657600" cy="711569"/>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884034" y="1706903"/>
            <a:ext cx="2862391" cy="379917"/>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884034" y="5169093"/>
            <a:ext cx="2862391" cy="379917"/>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309643" y="8331383"/>
            <a:ext cx="2862391" cy="379917"/>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309643" y="4869193"/>
            <a:ext cx="2862391" cy="379917"/>
          </a:xfrm>
          <a:prstGeom prst="rect">
            <a:avLst/>
          </a:prstGeom>
        </p:spPr>
      </p:pic>
      <p:grpSp>
        <p:nvGrpSpPr>
          <p:cNvPr id="9" name="Group 9"/>
          <p:cNvGrpSpPr/>
          <p:nvPr/>
        </p:nvGrpSpPr>
        <p:grpSpPr>
          <a:xfrm rot="-272845">
            <a:off x="3685975" y="1364135"/>
            <a:ext cx="2995673" cy="3096147"/>
            <a:chOff x="0" y="0"/>
            <a:chExt cx="788984" cy="815446"/>
          </a:xfrm>
        </p:grpSpPr>
        <p:sp>
          <p:nvSpPr>
            <p:cNvPr id="10" name="Freeform 10"/>
            <p:cNvSpPr/>
            <p:nvPr/>
          </p:nvSpPr>
          <p:spPr>
            <a:xfrm>
              <a:off x="0" y="0"/>
              <a:ext cx="788984" cy="815446"/>
            </a:xfrm>
            <a:custGeom>
              <a:avLst/>
              <a:gdLst/>
              <a:ahLst/>
              <a:cxnLst/>
              <a:rect l="l" t="t" r="r" b="b"/>
              <a:pathLst>
                <a:path w="788984" h="815446">
                  <a:moveTo>
                    <a:pt x="0" y="0"/>
                  </a:moveTo>
                  <a:lnTo>
                    <a:pt x="788984" y="0"/>
                  </a:lnTo>
                  <a:lnTo>
                    <a:pt x="788984" y="815446"/>
                  </a:lnTo>
                  <a:lnTo>
                    <a:pt x="0" y="815446"/>
                  </a:lnTo>
                  <a:close/>
                </a:path>
              </a:pathLst>
            </a:custGeom>
            <a:solidFill>
              <a:srgbClr val="CFB695"/>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rot="-272845">
            <a:off x="3640192" y="1245612"/>
            <a:ext cx="2960292" cy="3114720"/>
            <a:chOff x="0" y="0"/>
            <a:chExt cx="5745480" cy="6045200"/>
          </a:xfrm>
        </p:grpSpPr>
        <p:sp>
          <p:nvSpPr>
            <p:cNvPr id="13" name="Freeform 13"/>
            <p:cNvSpPr/>
            <p:nvPr/>
          </p:nvSpPr>
          <p:spPr>
            <a:xfrm>
              <a:off x="0" y="0"/>
              <a:ext cx="5745480" cy="6045200"/>
            </a:xfrm>
            <a:custGeom>
              <a:avLst/>
              <a:gdLst/>
              <a:ahLst/>
              <a:cxnLst/>
              <a:rect l="l" t="t" r="r" b="b"/>
              <a:pathLst>
                <a:path w="5745480" h="6045200">
                  <a:moveTo>
                    <a:pt x="5745480" y="6045200"/>
                  </a:moveTo>
                  <a:lnTo>
                    <a:pt x="0" y="6045200"/>
                  </a:lnTo>
                  <a:lnTo>
                    <a:pt x="0" y="0"/>
                  </a:lnTo>
                  <a:lnTo>
                    <a:pt x="5745480" y="0"/>
                  </a:lnTo>
                  <a:lnTo>
                    <a:pt x="5745480" y="6045200"/>
                  </a:lnTo>
                  <a:close/>
                </a:path>
              </a:pathLst>
            </a:custGeom>
            <a:blipFill>
              <a:blip r:embed="rId10"/>
              <a:stretch>
                <a:fillRect t="-13324" b="-13324"/>
              </a:stretch>
            </a:blipFill>
          </p:spPr>
        </p:sp>
        <p:sp>
          <p:nvSpPr>
            <p:cNvPr id="14" name="Freeform 14"/>
            <p:cNvSpPr/>
            <p:nvPr/>
          </p:nvSpPr>
          <p:spPr>
            <a:xfrm>
              <a:off x="0" y="0"/>
              <a:ext cx="5745480" cy="6045200"/>
            </a:xfrm>
            <a:custGeom>
              <a:avLst/>
              <a:gdLst/>
              <a:ahLst/>
              <a:cxnLst/>
              <a:rect l="l" t="t" r="r" b="b"/>
              <a:pathLst>
                <a:path w="5745480" h="6045200">
                  <a:moveTo>
                    <a:pt x="5745480" y="6045200"/>
                  </a:moveTo>
                  <a:lnTo>
                    <a:pt x="0" y="6045200"/>
                  </a:lnTo>
                  <a:lnTo>
                    <a:pt x="0" y="0"/>
                  </a:lnTo>
                  <a:lnTo>
                    <a:pt x="5745480" y="0"/>
                  </a:lnTo>
                  <a:lnTo>
                    <a:pt x="5745480" y="6045200"/>
                  </a:lnTo>
                  <a:close/>
                </a:path>
              </a:pathLst>
            </a:custGeom>
            <a:blipFill>
              <a:blip r:embed="rId11"/>
              <a:stretch>
                <a:fillRect t="-286" b="-286"/>
              </a:stretch>
            </a:blipFill>
          </p:spPr>
        </p:sp>
      </p:grpSp>
      <p:pic>
        <p:nvPicPr>
          <p:cNvPr id="15" name="Picture 15"/>
          <p:cNvPicPr>
            <a:picLocks noChangeAspect="1"/>
          </p:cNvPicPr>
          <p:nvPr/>
        </p:nvPicPr>
        <p:blipFill>
          <a:blip r:embed="rId12"/>
          <a:srcRect/>
          <a:stretch>
            <a:fillRect/>
          </a:stretch>
        </p:blipFill>
        <p:spPr>
          <a:xfrm rot="-342100">
            <a:off x="4373031" y="1114094"/>
            <a:ext cx="1362491" cy="338920"/>
          </a:xfrm>
          <a:prstGeom prst="rect">
            <a:avLst/>
          </a:prstGeom>
        </p:spPr>
      </p:pic>
      <p:grpSp>
        <p:nvGrpSpPr>
          <p:cNvPr id="16" name="Group 16"/>
          <p:cNvGrpSpPr/>
          <p:nvPr/>
        </p:nvGrpSpPr>
        <p:grpSpPr>
          <a:xfrm rot="209130">
            <a:off x="11673412" y="1286292"/>
            <a:ext cx="2995673" cy="3096147"/>
            <a:chOff x="0" y="0"/>
            <a:chExt cx="788984" cy="815446"/>
          </a:xfrm>
        </p:grpSpPr>
        <p:sp>
          <p:nvSpPr>
            <p:cNvPr id="17" name="Freeform 17"/>
            <p:cNvSpPr/>
            <p:nvPr/>
          </p:nvSpPr>
          <p:spPr>
            <a:xfrm>
              <a:off x="0" y="0"/>
              <a:ext cx="788984" cy="815446"/>
            </a:xfrm>
            <a:custGeom>
              <a:avLst/>
              <a:gdLst/>
              <a:ahLst/>
              <a:cxnLst/>
              <a:rect l="l" t="t" r="r" b="b"/>
              <a:pathLst>
                <a:path w="788984" h="815446">
                  <a:moveTo>
                    <a:pt x="0" y="0"/>
                  </a:moveTo>
                  <a:lnTo>
                    <a:pt x="788984" y="0"/>
                  </a:lnTo>
                  <a:lnTo>
                    <a:pt x="788984" y="815446"/>
                  </a:lnTo>
                  <a:lnTo>
                    <a:pt x="0" y="815446"/>
                  </a:lnTo>
                  <a:close/>
                </a:path>
              </a:pathLst>
            </a:custGeom>
            <a:solidFill>
              <a:srgbClr val="CFB695"/>
            </a:solidFill>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19" name="Group 19"/>
          <p:cNvGrpSpPr>
            <a:grpSpLocks noChangeAspect="1"/>
          </p:cNvGrpSpPr>
          <p:nvPr/>
        </p:nvGrpSpPr>
        <p:grpSpPr>
          <a:xfrm rot="209130">
            <a:off x="11643517" y="1159970"/>
            <a:ext cx="2960292" cy="3114720"/>
            <a:chOff x="0" y="0"/>
            <a:chExt cx="5745480" cy="6045200"/>
          </a:xfrm>
        </p:grpSpPr>
        <p:sp>
          <p:nvSpPr>
            <p:cNvPr id="20" name="Freeform 20"/>
            <p:cNvSpPr/>
            <p:nvPr/>
          </p:nvSpPr>
          <p:spPr>
            <a:xfrm>
              <a:off x="0" y="0"/>
              <a:ext cx="5745480" cy="6045200"/>
            </a:xfrm>
            <a:custGeom>
              <a:avLst/>
              <a:gdLst/>
              <a:ahLst/>
              <a:cxnLst/>
              <a:rect l="l" t="t" r="r" b="b"/>
              <a:pathLst>
                <a:path w="5745480" h="6045200">
                  <a:moveTo>
                    <a:pt x="5745480" y="6045200"/>
                  </a:moveTo>
                  <a:lnTo>
                    <a:pt x="0" y="6045200"/>
                  </a:lnTo>
                  <a:lnTo>
                    <a:pt x="0" y="0"/>
                  </a:lnTo>
                  <a:lnTo>
                    <a:pt x="5745480" y="0"/>
                  </a:lnTo>
                  <a:lnTo>
                    <a:pt x="5745480" y="6045200"/>
                  </a:lnTo>
                  <a:close/>
                </a:path>
              </a:pathLst>
            </a:custGeom>
            <a:blipFill>
              <a:blip r:embed="rId13"/>
              <a:stretch>
                <a:fillRect l="-51650" t="-73250" r="-42648" b="-72827"/>
              </a:stretch>
            </a:blipFill>
          </p:spPr>
        </p:sp>
        <p:sp>
          <p:nvSpPr>
            <p:cNvPr id="21" name="Freeform 21"/>
            <p:cNvSpPr/>
            <p:nvPr/>
          </p:nvSpPr>
          <p:spPr>
            <a:xfrm>
              <a:off x="0" y="0"/>
              <a:ext cx="5745480" cy="6045200"/>
            </a:xfrm>
            <a:custGeom>
              <a:avLst/>
              <a:gdLst/>
              <a:ahLst/>
              <a:cxnLst/>
              <a:rect l="l" t="t" r="r" b="b"/>
              <a:pathLst>
                <a:path w="5745480" h="6045200">
                  <a:moveTo>
                    <a:pt x="5745480" y="6045200"/>
                  </a:moveTo>
                  <a:lnTo>
                    <a:pt x="0" y="6045200"/>
                  </a:lnTo>
                  <a:lnTo>
                    <a:pt x="0" y="0"/>
                  </a:lnTo>
                  <a:lnTo>
                    <a:pt x="5745480" y="0"/>
                  </a:lnTo>
                  <a:lnTo>
                    <a:pt x="5745480" y="6045200"/>
                  </a:lnTo>
                  <a:close/>
                </a:path>
              </a:pathLst>
            </a:custGeom>
            <a:blipFill>
              <a:blip r:embed="rId11"/>
              <a:stretch>
                <a:fillRect t="-286" b="-286"/>
              </a:stretch>
            </a:blipFill>
          </p:spPr>
        </p:sp>
      </p:grpSp>
      <p:pic>
        <p:nvPicPr>
          <p:cNvPr id="22" name="Picture 22"/>
          <p:cNvPicPr>
            <a:picLocks noChangeAspect="1"/>
          </p:cNvPicPr>
          <p:nvPr/>
        </p:nvPicPr>
        <p:blipFill>
          <a:blip r:embed="rId12"/>
          <a:srcRect/>
          <a:stretch>
            <a:fillRect/>
          </a:stretch>
        </p:blipFill>
        <p:spPr>
          <a:xfrm rot="139875">
            <a:off x="12589332" y="1034129"/>
            <a:ext cx="1362491" cy="338920"/>
          </a:xfrm>
          <a:prstGeom prst="rect">
            <a:avLst/>
          </a:prstGeom>
        </p:spPr>
      </p:pic>
      <p:grpSp>
        <p:nvGrpSpPr>
          <p:cNvPr id="23" name="Group 23"/>
          <p:cNvGrpSpPr>
            <a:grpSpLocks noChangeAspect="1"/>
          </p:cNvGrpSpPr>
          <p:nvPr/>
        </p:nvGrpSpPr>
        <p:grpSpPr>
          <a:xfrm rot="-272845">
            <a:off x="7663854" y="5563036"/>
            <a:ext cx="2960292" cy="3114720"/>
            <a:chOff x="0" y="0"/>
            <a:chExt cx="5745480" cy="6045200"/>
          </a:xfrm>
        </p:grpSpPr>
        <p:sp>
          <p:nvSpPr>
            <p:cNvPr id="24" name="Freeform 24"/>
            <p:cNvSpPr/>
            <p:nvPr/>
          </p:nvSpPr>
          <p:spPr>
            <a:xfrm>
              <a:off x="0" y="0"/>
              <a:ext cx="5745480" cy="6045200"/>
            </a:xfrm>
            <a:custGeom>
              <a:avLst/>
              <a:gdLst/>
              <a:ahLst/>
              <a:cxnLst/>
              <a:rect l="l" t="t" r="r" b="b"/>
              <a:pathLst>
                <a:path w="5745480" h="6045200">
                  <a:moveTo>
                    <a:pt x="5745480" y="6045200"/>
                  </a:moveTo>
                  <a:lnTo>
                    <a:pt x="0" y="6045200"/>
                  </a:lnTo>
                  <a:lnTo>
                    <a:pt x="0" y="0"/>
                  </a:lnTo>
                  <a:lnTo>
                    <a:pt x="5745480" y="0"/>
                  </a:lnTo>
                  <a:lnTo>
                    <a:pt x="5745480" y="6045200"/>
                  </a:lnTo>
                  <a:close/>
                </a:path>
              </a:pathLst>
            </a:custGeom>
            <a:blipFill>
              <a:blip r:embed="rId14"/>
              <a:stretch>
                <a:fillRect l="-2608" r="-2608"/>
              </a:stretch>
            </a:blipFill>
          </p:spPr>
        </p:sp>
        <p:sp>
          <p:nvSpPr>
            <p:cNvPr id="25" name="Freeform 25"/>
            <p:cNvSpPr/>
            <p:nvPr/>
          </p:nvSpPr>
          <p:spPr>
            <a:xfrm>
              <a:off x="0" y="0"/>
              <a:ext cx="5745480" cy="6045200"/>
            </a:xfrm>
            <a:custGeom>
              <a:avLst/>
              <a:gdLst/>
              <a:ahLst/>
              <a:cxnLst/>
              <a:rect l="l" t="t" r="r" b="b"/>
              <a:pathLst>
                <a:path w="5745480" h="6045200">
                  <a:moveTo>
                    <a:pt x="5745480" y="6045200"/>
                  </a:moveTo>
                  <a:lnTo>
                    <a:pt x="0" y="6045200"/>
                  </a:lnTo>
                  <a:lnTo>
                    <a:pt x="0" y="0"/>
                  </a:lnTo>
                  <a:lnTo>
                    <a:pt x="5745480" y="0"/>
                  </a:lnTo>
                  <a:lnTo>
                    <a:pt x="5745480" y="6045200"/>
                  </a:lnTo>
                  <a:close/>
                </a:path>
              </a:pathLst>
            </a:custGeom>
            <a:blipFill>
              <a:blip r:embed="rId11"/>
              <a:stretch>
                <a:fillRect t="-286" b="-286"/>
              </a:stretch>
            </a:blipFill>
          </p:spPr>
        </p:sp>
      </p:grpSp>
      <p:sp>
        <p:nvSpPr>
          <p:cNvPr id="26" name="TextBox 26"/>
          <p:cNvSpPr txBox="1"/>
          <p:nvPr/>
        </p:nvSpPr>
        <p:spPr>
          <a:xfrm>
            <a:off x="3318268" y="4853686"/>
            <a:ext cx="3672963" cy="596900"/>
          </a:xfrm>
          <a:prstGeom prst="rect">
            <a:avLst/>
          </a:prstGeom>
        </p:spPr>
        <p:txBody>
          <a:bodyPr lIns="0" tIns="0" rIns="0" bIns="0" rtlCol="0" anchor="t">
            <a:spAutoFit/>
          </a:bodyPr>
          <a:lstStyle/>
          <a:p>
            <a:pPr algn="ctr">
              <a:lnSpc>
                <a:spcPts val="4899"/>
              </a:lnSpc>
            </a:pPr>
            <a:r>
              <a:rPr lang="en-US" sz="3499">
                <a:solidFill>
                  <a:srgbClr val="000000"/>
                </a:solidFill>
                <a:latin typeface="Balsamiq Sans"/>
              </a:rPr>
              <a:t>Dira Febrianti</a:t>
            </a:r>
          </a:p>
        </p:txBody>
      </p:sp>
      <p:sp>
        <p:nvSpPr>
          <p:cNvPr id="27" name="TextBox 27"/>
          <p:cNvSpPr txBox="1"/>
          <p:nvPr/>
        </p:nvSpPr>
        <p:spPr>
          <a:xfrm>
            <a:off x="11020419" y="4820487"/>
            <a:ext cx="4283908" cy="596900"/>
          </a:xfrm>
          <a:prstGeom prst="rect">
            <a:avLst/>
          </a:prstGeom>
        </p:spPr>
        <p:txBody>
          <a:bodyPr lIns="0" tIns="0" rIns="0" bIns="0" rtlCol="0" anchor="t">
            <a:spAutoFit/>
          </a:bodyPr>
          <a:lstStyle/>
          <a:p>
            <a:pPr algn="ctr">
              <a:lnSpc>
                <a:spcPts val="4899"/>
              </a:lnSpc>
            </a:pPr>
            <a:r>
              <a:rPr lang="en-US" sz="3499">
                <a:solidFill>
                  <a:srgbClr val="000000"/>
                </a:solidFill>
                <a:latin typeface="Balsamiq Sans Bold"/>
              </a:rPr>
              <a:t>Dewi Sartika Z</a:t>
            </a:r>
          </a:p>
        </p:txBody>
      </p:sp>
      <p:sp>
        <p:nvSpPr>
          <p:cNvPr id="28" name="TextBox 28"/>
          <p:cNvSpPr txBox="1"/>
          <p:nvPr/>
        </p:nvSpPr>
        <p:spPr>
          <a:xfrm>
            <a:off x="7257092" y="8847356"/>
            <a:ext cx="4324974" cy="596900"/>
          </a:xfrm>
          <a:prstGeom prst="rect">
            <a:avLst/>
          </a:prstGeom>
        </p:spPr>
        <p:txBody>
          <a:bodyPr lIns="0" tIns="0" rIns="0" bIns="0" rtlCol="0" anchor="t">
            <a:spAutoFit/>
          </a:bodyPr>
          <a:lstStyle/>
          <a:p>
            <a:pPr algn="ctr">
              <a:lnSpc>
                <a:spcPts val="4899"/>
              </a:lnSpc>
            </a:pPr>
            <a:r>
              <a:rPr lang="en-US" sz="3499">
                <a:solidFill>
                  <a:srgbClr val="000000"/>
                </a:solidFill>
                <a:latin typeface="Balsamiq Sans Bold"/>
              </a:rPr>
              <a:t>Hanifah Al Humairah</a:t>
            </a:r>
          </a:p>
        </p:txBody>
      </p:sp>
      <p:pic>
        <p:nvPicPr>
          <p:cNvPr id="29" name="Picture 28">
            <a:extLst>
              <a:ext uri="{FF2B5EF4-FFF2-40B4-BE49-F238E27FC236}">
                <a16:creationId xmlns:a16="http://schemas.microsoft.com/office/drawing/2014/main" id="{F5BF4FBE-F8DE-4079-9477-955DEB303B0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77414" y="289050"/>
            <a:ext cx="1524003" cy="1524003"/>
          </a:xfrm>
          <a:prstGeom prst="rect">
            <a:avLst/>
          </a:prstGeom>
        </p:spPr>
      </p:pic>
      <p:pic>
        <p:nvPicPr>
          <p:cNvPr id="30" name="Picture 29">
            <a:extLst>
              <a:ext uri="{FF2B5EF4-FFF2-40B4-BE49-F238E27FC236}">
                <a16:creationId xmlns:a16="http://schemas.microsoft.com/office/drawing/2014/main" id="{8A272136-D5DB-48C6-A932-C0B47E74C10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69200" y="542579"/>
            <a:ext cx="1913752" cy="10169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D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8830"/>
          <a:stretch>
            <a:fillRect/>
          </a:stretch>
        </p:blipFill>
        <p:spPr>
          <a:xfrm>
            <a:off x="-457816" y="2478135"/>
            <a:ext cx="19203632" cy="982648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36955" y="3361914"/>
            <a:ext cx="3583327" cy="306211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11131" y="-192722"/>
            <a:ext cx="2655266" cy="2442844"/>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51066" y="4598332"/>
            <a:ext cx="1513789" cy="1392685"/>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874269" y="2871772"/>
            <a:ext cx="1273723" cy="1171825"/>
          </a:xfrm>
          <a:prstGeom prst="rect">
            <a:avLst/>
          </a:prstGeom>
        </p:spPr>
      </p:pic>
      <p:pic>
        <p:nvPicPr>
          <p:cNvPr id="7" name="Picture 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107960" y="1352926"/>
            <a:ext cx="975213" cy="897196"/>
          </a:xfrm>
          <a:prstGeom prst="rect">
            <a:avLst/>
          </a:prstGeom>
        </p:spPr>
      </p:pic>
      <p:pic>
        <p:nvPicPr>
          <p:cNvPr id="8" name="Picture 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38903" y="3026595"/>
            <a:ext cx="731105" cy="672616"/>
          </a:xfrm>
          <a:prstGeom prst="rect">
            <a:avLst/>
          </a:prstGeom>
        </p:spPr>
      </p:pic>
      <p:pic>
        <p:nvPicPr>
          <p:cNvPr id="9" name="Picture 9"/>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827820" y="4733875"/>
            <a:ext cx="632360" cy="632360"/>
          </a:xfrm>
          <a:prstGeom prst="rect">
            <a:avLst/>
          </a:prstGeom>
        </p:spPr>
      </p:pic>
      <p:pic>
        <p:nvPicPr>
          <p:cNvPr id="10" name="Picture 10"/>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827820" y="6063138"/>
            <a:ext cx="632360" cy="632360"/>
          </a:xfrm>
          <a:prstGeom prst="rect">
            <a:avLst/>
          </a:prstGeom>
        </p:spPr>
      </p:pic>
      <p:pic>
        <p:nvPicPr>
          <p:cNvPr id="11" name="Picture 11"/>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827820" y="7522425"/>
            <a:ext cx="632360" cy="632360"/>
          </a:xfrm>
          <a:prstGeom prst="rect">
            <a:avLst/>
          </a:prstGeom>
        </p:spPr>
      </p:pic>
      <p:pic>
        <p:nvPicPr>
          <p:cNvPr id="12" name="Picture 12"/>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5666744">
            <a:off x="5499208" y="7028940"/>
            <a:ext cx="4984331" cy="512366"/>
          </a:xfrm>
          <a:prstGeom prst="rect">
            <a:avLst/>
          </a:prstGeom>
        </p:spPr>
      </p:pic>
      <p:sp>
        <p:nvSpPr>
          <p:cNvPr id="13" name="TextBox 13"/>
          <p:cNvSpPr txBox="1"/>
          <p:nvPr/>
        </p:nvSpPr>
        <p:spPr>
          <a:xfrm>
            <a:off x="9736932" y="4685347"/>
            <a:ext cx="6191686" cy="821055"/>
          </a:xfrm>
          <a:prstGeom prst="rect">
            <a:avLst/>
          </a:prstGeom>
        </p:spPr>
        <p:txBody>
          <a:bodyPr lIns="0" tIns="0" rIns="0" bIns="0" rtlCol="0" anchor="t">
            <a:spAutoFit/>
          </a:bodyPr>
          <a:lstStyle/>
          <a:p>
            <a:pPr>
              <a:lnSpc>
                <a:spcPts val="6719"/>
              </a:lnSpc>
            </a:pPr>
            <a:r>
              <a:rPr lang="en-US" sz="4800">
                <a:solidFill>
                  <a:srgbClr val="000000"/>
                </a:solidFill>
                <a:latin typeface="Lulu Font TH"/>
              </a:rPr>
              <a:t>Permasalahan Singkat</a:t>
            </a:r>
          </a:p>
        </p:txBody>
      </p:sp>
      <p:sp>
        <p:nvSpPr>
          <p:cNvPr id="14" name="TextBox 14"/>
          <p:cNvSpPr txBox="1"/>
          <p:nvPr/>
        </p:nvSpPr>
        <p:spPr>
          <a:xfrm>
            <a:off x="9736932" y="8619705"/>
            <a:ext cx="5481271" cy="821055"/>
          </a:xfrm>
          <a:prstGeom prst="rect">
            <a:avLst/>
          </a:prstGeom>
        </p:spPr>
        <p:txBody>
          <a:bodyPr lIns="0" tIns="0" rIns="0" bIns="0" rtlCol="0" anchor="t">
            <a:spAutoFit/>
          </a:bodyPr>
          <a:lstStyle/>
          <a:p>
            <a:pPr>
              <a:lnSpc>
                <a:spcPts val="6719"/>
              </a:lnSpc>
            </a:pPr>
            <a:r>
              <a:rPr lang="en-US" sz="4800">
                <a:solidFill>
                  <a:srgbClr val="000000"/>
                </a:solidFill>
                <a:latin typeface="Lulu Font TH"/>
              </a:rPr>
              <a:t>Demonstrasi Solusi</a:t>
            </a:r>
          </a:p>
        </p:txBody>
      </p:sp>
      <p:sp>
        <p:nvSpPr>
          <p:cNvPr id="15" name="TextBox 15"/>
          <p:cNvSpPr txBox="1"/>
          <p:nvPr/>
        </p:nvSpPr>
        <p:spPr>
          <a:xfrm>
            <a:off x="9736932" y="5874442"/>
            <a:ext cx="5481271" cy="821055"/>
          </a:xfrm>
          <a:prstGeom prst="rect">
            <a:avLst/>
          </a:prstGeom>
        </p:spPr>
        <p:txBody>
          <a:bodyPr lIns="0" tIns="0" rIns="0" bIns="0" rtlCol="0" anchor="t">
            <a:spAutoFit/>
          </a:bodyPr>
          <a:lstStyle/>
          <a:p>
            <a:pPr>
              <a:lnSpc>
                <a:spcPts val="6719"/>
              </a:lnSpc>
            </a:pPr>
            <a:r>
              <a:rPr lang="en-US" sz="4800">
                <a:solidFill>
                  <a:srgbClr val="000000"/>
                </a:solidFill>
                <a:latin typeface="Lulu Font TH"/>
              </a:rPr>
              <a:t>Usulan Solusi</a:t>
            </a:r>
          </a:p>
        </p:txBody>
      </p:sp>
      <p:sp>
        <p:nvSpPr>
          <p:cNvPr id="16" name="TextBox 16"/>
          <p:cNvSpPr txBox="1"/>
          <p:nvPr/>
        </p:nvSpPr>
        <p:spPr>
          <a:xfrm>
            <a:off x="3511131" y="6780427"/>
            <a:ext cx="3643796" cy="2085977"/>
          </a:xfrm>
          <a:prstGeom prst="rect">
            <a:avLst/>
          </a:prstGeom>
        </p:spPr>
        <p:txBody>
          <a:bodyPr lIns="0" tIns="0" rIns="0" bIns="0" rtlCol="0" anchor="t">
            <a:spAutoFit/>
          </a:bodyPr>
          <a:lstStyle/>
          <a:p>
            <a:pPr algn="just">
              <a:lnSpc>
                <a:spcPts val="8399"/>
              </a:lnSpc>
            </a:pPr>
            <a:r>
              <a:rPr lang="en-US" sz="5999">
                <a:solidFill>
                  <a:srgbClr val="000000"/>
                </a:solidFill>
                <a:latin typeface="Balsamiq Sans Bold"/>
              </a:rPr>
              <a:t>Topik Bahasan</a:t>
            </a:r>
          </a:p>
        </p:txBody>
      </p:sp>
      <p:pic>
        <p:nvPicPr>
          <p:cNvPr id="17" name="Picture 17"/>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827820" y="8808400"/>
            <a:ext cx="632360" cy="632360"/>
          </a:xfrm>
          <a:prstGeom prst="rect">
            <a:avLst/>
          </a:prstGeom>
        </p:spPr>
      </p:pic>
      <p:sp>
        <p:nvSpPr>
          <p:cNvPr id="18" name="TextBox 18"/>
          <p:cNvSpPr txBox="1"/>
          <p:nvPr/>
        </p:nvSpPr>
        <p:spPr>
          <a:xfrm>
            <a:off x="9736932" y="7380452"/>
            <a:ext cx="5481271" cy="821055"/>
          </a:xfrm>
          <a:prstGeom prst="rect">
            <a:avLst/>
          </a:prstGeom>
        </p:spPr>
        <p:txBody>
          <a:bodyPr lIns="0" tIns="0" rIns="0" bIns="0" rtlCol="0" anchor="t">
            <a:spAutoFit/>
          </a:bodyPr>
          <a:lstStyle/>
          <a:p>
            <a:pPr>
              <a:lnSpc>
                <a:spcPts val="6719"/>
              </a:lnSpc>
            </a:pPr>
            <a:r>
              <a:rPr lang="en-US" sz="4800">
                <a:solidFill>
                  <a:srgbClr val="000000"/>
                </a:solidFill>
                <a:latin typeface="Lulu Font TH"/>
              </a:rPr>
              <a:t>Manfaat Solusi</a:t>
            </a:r>
          </a:p>
        </p:txBody>
      </p:sp>
      <p:pic>
        <p:nvPicPr>
          <p:cNvPr id="19" name="Picture 18">
            <a:extLst>
              <a:ext uri="{FF2B5EF4-FFF2-40B4-BE49-F238E27FC236}">
                <a16:creationId xmlns:a16="http://schemas.microsoft.com/office/drawing/2014/main" id="{3B210970-9141-4C05-BEC8-48B44E035B3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77414" y="289050"/>
            <a:ext cx="1524003" cy="1524003"/>
          </a:xfrm>
          <a:prstGeom prst="rect">
            <a:avLst/>
          </a:prstGeom>
        </p:spPr>
      </p:pic>
      <p:pic>
        <p:nvPicPr>
          <p:cNvPr id="20" name="Picture 19">
            <a:extLst>
              <a:ext uri="{FF2B5EF4-FFF2-40B4-BE49-F238E27FC236}">
                <a16:creationId xmlns:a16="http://schemas.microsoft.com/office/drawing/2014/main" id="{FE444857-FB4B-458C-AE37-F03835BB4CD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469200" y="542579"/>
            <a:ext cx="1913752" cy="10169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8C7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0105" y="-270934"/>
            <a:ext cx="10828867" cy="1082886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9139238" y="-270934"/>
            <a:ext cx="10828867" cy="1082886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894" t="324" r="19226"/>
          <a:stretch>
            <a:fillRect/>
          </a:stretch>
        </p:blipFill>
        <p:spPr>
          <a:xfrm>
            <a:off x="460140" y="1606186"/>
            <a:ext cx="17367720" cy="8136861"/>
          </a:xfrm>
          <a:prstGeom prst="rect">
            <a:avLst/>
          </a:prstGeom>
        </p:spPr>
      </p:pic>
      <p:sp>
        <p:nvSpPr>
          <p:cNvPr id="5" name="TextBox 5"/>
          <p:cNvSpPr txBox="1"/>
          <p:nvPr/>
        </p:nvSpPr>
        <p:spPr>
          <a:xfrm>
            <a:off x="2420860" y="3483866"/>
            <a:ext cx="13436756" cy="2693035"/>
          </a:xfrm>
          <a:prstGeom prst="rect">
            <a:avLst/>
          </a:prstGeom>
        </p:spPr>
        <p:txBody>
          <a:bodyPr lIns="0" tIns="0" rIns="0" bIns="0" rtlCol="0" anchor="t">
            <a:spAutoFit/>
          </a:bodyPr>
          <a:lstStyle/>
          <a:p>
            <a:pPr algn="ctr">
              <a:lnSpc>
                <a:spcPts val="4340"/>
              </a:lnSpc>
            </a:pPr>
            <a:r>
              <a:rPr lang="en-US" sz="3100">
                <a:solidFill>
                  <a:srgbClr val="000000"/>
                </a:solidFill>
                <a:latin typeface="Lulu Font TH"/>
              </a:rPr>
              <a:t>Penerapan sistem Penyimpanan dan Pendistribusian Logistik Non Medis di Rumah Sakit kurang efisien baik dalam hal waktu ataupun sistemnya, seperti yang terjadi pada Rumah Sakit Jiwa X Yang Belum Stabil. Sistem yang diterapkan sebelumnya masih dilakukan pengecekan terkait penyimpanan dan pendistribusian logistik secara manual, yaitu dengan menggunakan check sheet</a:t>
            </a:r>
          </a:p>
        </p:txBody>
      </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899638" y="7325005"/>
            <a:ext cx="1573183" cy="1738324"/>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40461" y="6116288"/>
            <a:ext cx="1093889" cy="1208717"/>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973711" y="5143500"/>
            <a:ext cx="880373" cy="972788"/>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2826648" y="2069209"/>
            <a:ext cx="1100214" cy="1028700"/>
          </a:xfrm>
          <a:prstGeom prst="rect">
            <a:avLst/>
          </a:prstGeom>
        </p:spPr>
      </p:pic>
      <p:sp>
        <p:nvSpPr>
          <p:cNvPr id="10" name="TextBox 10"/>
          <p:cNvSpPr txBox="1"/>
          <p:nvPr/>
        </p:nvSpPr>
        <p:spPr>
          <a:xfrm>
            <a:off x="5676868" y="2469259"/>
            <a:ext cx="8020948" cy="873125"/>
          </a:xfrm>
          <a:prstGeom prst="rect">
            <a:avLst/>
          </a:prstGeom>
        </p:spPr>
        <p:txBody>
          <a:bodyPr lIns="0" tIns="0" rIns="0" bIns="0" rtlCol="0" anchor="t">
            <a:spAutoFit/>
          </a:bodyPr>
          <a:lstStyle/>
          <a:p>
            <a:pPr marL="1079501" lvl="1" indent="-539750" algn="ctr">
              <a:lnSpc>
                <a:spcPts val="7000"/>
              </a:lnSpc>
              <a:buFont typeface="Arial"/>
              <a:buChar char="•"/>
            </a:pPr>
            <a:r>
              <a:rPr lang="en-US" sz="5000">
                <a:solidFill>
                  <a:srgbClr val="000000"/>
                </a:solidFill>
                <a:latin typeface="Balsamiq Sans Bold"/>
              </a:rPr>
              <a:t>Permasalahan Singkat</a:t>
            </a:r>
          </a:p>
        </p:txBody>
      </p:sp>
      <p:pic>
        <p:nvPicPr>
          <p:cNvPr id="11" name="Picture 11"/>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2015071" y="3342384"/>
            <a:ext cx="811577" cy="758825"/>
          </a:xfrm>
          <a:prstGeom prst="rect">
            <a:avLst/>
          </a:prstGeom>
        </p:spPr>
      </p:pic>
      <p:pic>
        <p:nvPicPr>
          <p:cNvPr id="12" name="Picture 11">
            <a:extLst>
              <a:ext uri="{FF2B5EF4-FFF2-40B4-BE49-F238E27FC236}">
                <a16:creationId xmlns:a16="http://schemas.microsoft.com/office/drawing/2014/main" id="{C38CBEC8-4E06-4A5A-BDBD-F321F41B2E3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77414" y="289050"/>
            <a:ext cx="1524003" cy="1524003"/>
          </a:xfrm>
          <a:prstGeom prst="rect">
            <a:avLst/>
          </a:prstGeom>
        </p:spPr>
      </p:pic>
      <p:pic>
        <p:nvPicPr>
          <p:cNvPr id="13" name="Picture 12">
            <a:extLst>
              <a:ext uri="{FF2B5EF4-FFF2-40B4-BE49-F238E27FC236}">
                <a16:creationId xmlns:a16="http://schemas.microsoft.com/office/drawing/2014/main" id="{9D613029-E1B2-4E63-92C7-B0A336EA8F3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69200" y="542579"/>
            <a:ext cx="1913752" cy="10169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2B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16851" y="-2190699"/>
            <a:ext cx="14668398" cy="14668398"/>
          </a:xfrm>
          <a:prstGeom prst="rect">
            <a:avLst/>
          </a:prstGeom>
        </p:spPr>
      </p:pic>
      <p:grpSp>
        <p:nvGrpSpPr>
          <p:cNvPr id="3" name="Group 3"/>
          <p:cNvGrpSpPr/>
          <p:nvPr/>
        </p:nvGrpSpPr>
        <p:grpSpPr>
          <a:xfrm>
            <a:off x="6231445" y="3870127"/>
            <a:ext cx="11027855" cy="6138991"/>
            <a:chOff x="0" y="0"/>
            <a:chExt cx="2904456" cy="1616854"/>
          </a:xfrm>
        </p:grpSpPr>
        <p:sp>
          <p:nvSpPr>
            <p:cNvPr id="4" name="Freeform 4"/>
            <p:cNvSpPr/>
            <p:nvPr/>
          </p:nvSpPr>
          <p:spPr>
            <a:xfrm>
              <a:off x="0" y="0"/>
              <a:ext cx="2904456" cy="1616854"/>
            </a:xfrm>
            <a:custGeom>
              <a:avLst/>
              <a:gdLst/>
              <a:ahLst/>
              <a:cxnLst/>
              <a:rect l="l" t="t" r="r" b="b"/>
              <a:pathLst>
                <a:path w="2904456" h="1616854">
                  <a:moveTo>
                    <a:pt x="35804" y="0"/>
                  </a:moveTo>
                  <a:lnTo>
                    <a:pt x="2868652" y="0"/>
                  </a:lnTo>
                  <a:cubicBezTo>
                    <a:pt x="2888426" y="0"/>
                    <a:pt x="2904456" y="16030"/>
                    <a:pt x="2904456" y="35804"/>
                  </a:cubicBezTo>
                  <a:lnTo>
                    <a:pt x="2904456" y="1581050"/>
                  </a:lnTo>
                  <a:cubicBezTo>
                    <a:pt x="2904456" y="1600824"/>
                    <a:pt x="2888426" y="1616854"/>
                    <a:pt x="2868652" y="1616854"/>
                  </a:cubicBezTo>
                  <a:lnTo>
                    <a:pt x="35804" y="1616854"/>
                  </a:lnTo>
                  <a:cubicBezTo>
                    <a:pt x="16030" y="1616854"/>
                    <a:pt x="0" y="1600824"/>
                    <a:pt x="0" y="1581050"/>
                  </a:cubicBezTo>
                  <a:lnTo>
                    <a:pt x="0" y="35804"/>
                  </a:lnTo>
                  <a:cubicBezTo>
                    <a:pt x="0" y="16030"/>
                    <a:pt x="16030" y="0"/>
                    <a:pt x="35804" y="0"/>
                  </a:cubicBezTo>
                  <a:close/>
                </a:path>
              </a:pathLst>
            </a:custGeom>
            <a:solidFill>
              <a:srgbClr val="F4EDE5"/>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202909" y="1492586"/>
            <a:ext cx="1044647" cy="1044647"/>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987468" y="7536947"/>
            <a:ext cx="1044647" cy="1044647"/>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378575" y="1771427"/>
            <a:ext cx="693314" cy="467924"/>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231445" y="7769725"/>
            <a:ext cx="579092" cy="579092"/>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69134" y="-256257"/>
            <a:ext cx="2750848" cy="2668323"/>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743222" y="8799930"/>
            <a:ext cx="3389898" cy="684143"/>
          </a:xfrm>
          <a:prstGeom prst="rect">
            <a:avLst/>
          </a:prstGeom>
        </p:spPr>
      </p:pic>
      <p:pic>
        <p:nvPicPr>
          <p:cNvPr id="12" name="Picture 1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211875" y="9324975"/>
            <a:ext cx="3389898" cy="684143"/>
          </a:xfrm>
          <a:prstGeom prst="rect">
            <a:avLst/>
          </a:prstGeom>
        </p:spPr>
      </p:pic>
      <p:pic>
        <p:nvPicPr>
          <p:cNvPr id="13" name="Picture 1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5508151" y="337954"/>
            <a:ext cx="723294" cy="690746"/>
          </a:xfrm>
          <a:prstGeom prst="rect">
            <a:avLst/>
          </a:prstGeom>
        </p:spPr>
      </p:pic>
      <p:sp>
        <p:nvSpPr>
          <p:cNvPr id="14" name="TextBox 14"/>
          <p:cNvSpPr txBox="1"/>
          <p:nvPr/>
        </p:nvSpPr>
        <p:spPr>
          <a:xfrm>
            <a:off x="7866366" y="1387811"/>
            <a:ext cx="9178192" cy="1834124"/>
          </a:xfrm>
          <a:prstGeom prst="rect">
            <a:avLst/>
          </a:prstGeom>
        </p:spPr>
        <p:txBody>
          <a:bodyPr lIns="0" tIns="0" rIns="0" bIns="0" rtlCol="0" anchor="t">
            <a:spAutoFit/>
          </a:bodyPr>
          <a:lstStyle/>
          <a:p>
            <a:pPr>
              <a:lnSpc>
                <a:spcPts val="7409"/>
              </a:lnSpc>
            </a:pPr>
            <a:r>
              <a:rPr lang="en-US" sz="5292">
                <a:solidFill>
                  <a:srgbClr val="000000"/>
                </a:solidFill>
                <a:latin typeface="Lulu Font TH"/>
              </a:rPr>
              <a:t>ChatBot Penyimpanan Stok BaranG Rumah Sakit</a:t>
            </a:r>
          </a:p>
        </p:txBody>
      </p:sp>
      <p:sp>
        <p:nvSpPr>
          <p:cNvPr id="15" name="TextBox 15"/>
          <p:cNvSpPr txBox="1"/>
          <p:nvPr/>
        </p:nvSpPr>
        <p:spPr>
          <a:xfrm>
            <a:off x="891971" y="3509962"/>
            <a:ext cx="5037061" cy="2085976"/>
          </a:xfrm>
          <a:prstGeom prst="rect">
            <a:avLst/>
          </a:prstGeom>
        </p:spPr>
        <p:txBody>
          <a:bodyPr lIns="0" tIns="0" rIns="0" bIns="0" rtlCol="0" anchor="t">
            <a:spAutoFit/>
          </a:bodyPr>
          <a:lstStyle/>
          <a:p>
            <a:pPr>
              <a:lnSpc>
                <a:spcPts val="8399"/>
              </a:lnSpc>
            </a:pPr>
            <a:r>
              <a:rPr lang="en-US" sz="5999">
                <a:solidFill>
                  <a:srgbClr val="FFFFFF"/>
                </a:solidFill>
                <a:latin typeface="Balsamiq Sans"/>
              </a:rPr>
              <a:t>2. Usulan Solusi</a:t>
            </a:r>
          </a:p>
        </p:txBody>
      </p:sp>
      <p:sp>
        <p:nvSpPr>
          <p:cNvPr id="16" name="TextBox 16"/>
          <p:cNvSpPr txBox="1"/>
          <p:nvPr/>
        </p:nvSpPr>
        <p:spPr>
          <a:xfrm>
            <a:off x="7010623" y="4071569"/>
            <a:ext cx="9710820" cy="5412504"/>
          </a:xfrm>
          <a:prstGeom prst="rect">
            <a:avLst/>
          </a:prstGeom>
        </p:spPr>
        <p:txBody>
          <a:bodyPr lIns="0" tIns="0" rIns="0" bIns="0" rtlCol="0" anchor="t">
            <a:spAutoFit/>
          </a:bodyPr>
          <a:lstStyle/>
          <a:p>
            <a:pPr algn="just">
              <a:lnSpc>
                <a:spcPts val="4783"/>
              </a:lnSpc>
            </a:pPr>
            <a:r>
              <a:rPr lang="en-US" sz="3417">
                <a:solidFill>
                  <a:srgbClr val="000000"/>
                </a:solidFill>
                <a:latin typeface="Lulu Font TH"/>
              </a:rPr>
              <a:t>Sistem pengecekan secara otomatis dimana pihak rumah sakit akan lebih mudah untuk melakukan penyetokan barang agar penyimpanan dan pendistribusian barang logistik non medis lebih efisien. Pada chatbot terdapat fitur Customer Service yang mana akan ada admin yang membantu dalam menjawab pertanyaan pengguna terkait masalah penyimpanan dan pendistribusian barang logistik non medis.</a:t>
            </a:r>
          </a:p>
        </p:txBody>
      </p:sp>
      <p:pic>
        <p:nvPicPr>
          <p:cNvPr id="17" name="Picture 17"/>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373476" y="860644"/>
            <a:ext cx="953700" cy="910783"/>
          </a:xfrm>
          <a:prstGeom prst="rect">
            <a:avLst/>
          </a:prstGeom>
        </p:spPr>
      </p:pic>
      <p:pic>
        <p:nvPicPr>
          <p:cNvPr id="18" name="Picture 17">
            <a:extLst>
              <a:ext uri="{FF2B5EF4-FFF2-40B4-BE49-F238E27FC236}">
                <a16:creationId xmlns:a16="http://schemas.microsoft.com/office/drawing/2014/main" id="{014356D8-1113-4149-A149-62C842CA2E1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77414" y="289050"/>
            <a:ext cx="1524003" cy="1524003"/>
          </a:xfrm>
          <a:prstGeom prst="rect">
            <a:avLst/>
          </a:prstGeom>
        </p:spPr>
      </p:pic>
      <p:pic>
        <p:nvPicPr>
          <p:cNvPr id="19" name="Picture 18">
            <a:extLst>
              <a:ext uri="{FF2B5EF4-FFF2-40B4-BE49-F238E27FC236}">
                <a16:creationId xmlns:a16="http://schemas.microsoft.com/office/drawing/2014/main" id="{44C95FC0-42F6-41D0-A174-FB7506B7090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69200" y="542579"/>
            <a:ext cx="1913752" cy="101694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DE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35214" y="1551677"/>
            <a:ext cx="8017571" cy="121265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0984"/>
          <a:stretch>
            <a:fillRect/>
          </a:stretch>
        </p:blipFill>
        <p:spPr>
          <a:xfrm>
            <a:off x="-1605569" y="4072555"/>
            <a:ext cx="21499138" cy="471164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00062" y="2475589"/>
            <a:ext cx="9487876" cy="1435041"/>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a:off x="2416357" y="-175215"/>
            <a:ext cx="1434781" cy="1585393"/>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1754658" y="1695663"/>
            <a:ext cx="1139796" cy="1259443"/>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1000125" y="366418"/>
            <a:ext cx="944603" cy="1043760"/>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976379" y="6949637"/>
            <a:ext cx="3469303" cy="2308663"/>
          </a:xfrm>
          <a:prstGeom prst="rect">
            <a:avLst/>
          </a:prstGeom>
        </p:spPr>
      </p:pic>
      <p:sp>
        <p:nvSpPr>
          <p:cNvPr id="9" name="TextBox 9"/>
          <p:cNvSpPr txBox="1"/>
          <p:nvPr/>
        </p:nvSpPr>
        <p:spPr>
          <a:xfrm>
            <a:off x="4182725" y="4538662"/>
            <a:ext cx="9303974" cy="2752094"/>
          </a:xfrm>
          <a:prstGeom prst="rect">
            <a:avLst/>
          </a:prstGeom>
        </p:spPr>
        <p:txBody>
          <a:bodyPr lIns="0" tIns="0" rIns="0" bIns="0" rtlCol="0" anchor="t">
            <a:spAutoFit/>
          </a:bodyPr>
          <a:lstStyle/>
          <a:p>
            <a:pPr algn="ctr">
              <a:lnSpc>
                <a:spcPts val="11059"/>
              </a:lnSpc>
            </a:pPr>
            <a:r>
              <a:rPr lang="en-US" sz="7899">
                <a:solidFill>
                  <a:srgbClr val="000000"/>
                </a:solidFill>
                <a:latin typeface="Balsamiq Sans Bold"/>
              </a:rPr>
              <a:t>3. Demonstrasi Video</a:t>
            </a:r>
          </a:p>
        </p:txBody>
      </p:sp>
      <p:pic>
        <p:nvPicPr>
          <p:cNvPr id="10" name="Picture 9">
            <a:extLst>
              <a:ext uri="{FF2B5EF4-FFF2-40B4-BE49-F238E27FC236}">
                <a16:creationId xmlns:a16="http://schemas.microsoft.com/office/drawing/2014/main" id="{B85ADE0D-6EA1-478F-A914-B64AA4FB9EC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7414" y="289050"/>
            <a:ext cx="1524003" cy="1524003"/>
          </a:xfrm>
          <a:prstGeom prst="rect">
            <a:avLst/>
          </a:prstGeom>
        </p:spPr>
      </p:pic>
      <p:pic>
        <p:nvPicPr>
          <p:cNvPr id="11" name="Picture 10">
            <a:extLst>
              <a:ext uri="{FF2B5EF4-FFF2-40B4-BE49-F238E27FC236}">
                <a16:creationId xmlns:a16="http://schemas.microsoft.com/office/drawing/2014/main" id="{97821F1B-87DF-4200-99D2-2DB55FD0064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69200" y="542579"/>
            <a:ext cx="1913752" cy="10169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8C7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0105" y="-270934"/>
            <a:ext cx="10828867" cy="1082886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9139238" y="-270934"/>
            <a:ext cx="10828867" cy="1082886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894" t="324" r="19226"/>
          <a:stretch>
            <a:fillRect/>
          </a:stretch>
        </p:blipFill>
        <p:spPr>
          <a:xfrm>
            <a:off x="460140" y="1606186"/>
            <a:ext cx="17367720" cy="8136861"/>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899638" y="7325005"/>
            <a:ext cx="1573183" cy="1738324"/>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40461" y="6116288"/>
            <a:ext cx="1093889" cy="1208717"/>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973711" y="5143500"/>
            <a:ext cx="880373" cy="972788"/>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flipH="1">
            <a:off x="2826648" y="2069209"/>
            <a:ext cx="1100214" cy="1028700"/>
          </a:xfrm>
          <a:prstGeom prst="rect">
            <a:avLst/>
          </a:prstGeom>
        </p:spPr>
      </p:pic>
      <p:sp>
        <p:nvSpPr>
          <p:cNvPr id="9" name="TextBox 9"/>
          <p:cNvSpPr txBox="1"/>
          <p:nvPr/>
        </p:nvSpPr>
        <p:spPr>
          <a:xfrm>
            <a:off x="5138288" y="5029200"/>
            <a:ext cx="8020948" cy="873125"/>
          </a:xfrm>
          <a:prstGeom prst="rect">
            <a:avLst/>
          </a:prstGeom>
        </p:spPr>
        <p:txBody>
          <a:bodyPr lIns="0" tIns="0" rIns="0" bIns="0" rtlCol="0" anchor="t">
            <a:spAutoFit/>
          </a:bodyPr>
          <a:lstStyle/>
          <a:p>
            <a:pPr algn="ctr">
              <a:lnSpc>
                <a:spcPts val="7000"/>
              </a:lnSpc>
            </a:pPr>
            <a:r>
              <a:rPr lang="en-US" sz="5000">
                <a:solidFill>
                  <a:srgbClr val="000000"/>
                </a:solidFill>
                <a:latin typeface="Balsamiq Sans Bold"/>
              </a:rPr>
              <a:t>3. Manfaat Solusi</a:t>
            </a:r>
          </a:p>
        </p:txBody>
      </p:sp>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flipH="1">
            <a:off x="2015071" y="3342384"/>
            <a:ext cx="811577" cy="758825"/>
          </a:xfrm>
          <a:prstGeom prst="rect">
            <a:avLst/>
          </a:prstGeom>
        </p:spPr>
      </p:pic>
      <p:pic>
        <p:nvPicPr>
          <p:cNvPr id="11" name="Picture 10">
            <a:extLst>
              <a:ext uri="{FF2B5EF4-FFF2-40B4-BE49-F238E27FC236}">
                <a16:creationId xmlns:a16="http://schemas.microsoft.com/office/drawing/2014/main" id="{43DF28D4-7C97-4D96-BE08-6D4AD148F8E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77414" y="289050"/>
            <a:ext cx="1524003" cy="1524003"/>
          </a:xfrm>
          <a:prstGeom prst="rect">
            <a:avLst/>
          </a:prstGeom>
        </p:spPr>
      </p:pic>
      <p:pic>
        <p:nvPicPr>
          <p:cNvPr id="12" name="Picture 11">
            <a:extLst>
              <a:ext uri="{FF2B5EF4-FFF2-40B4-BE49-F238E27FC236}">
                <a16:creationId xmlns:a16="http://schemas.microsoft.com/office/drawing/2014/main" id="{D0028DFB-8625-48F3-ACD8-225DE74058A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69200" y="542579"/>
            <a:ext cx="1913752" cy="10169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DE5"/>
        </a:solidFill>
        <a:effectLst/>
      </p:bgPr>
    </p:bg>
    <p:spTree>
      <p:nvGrpSpPr>
        <p:cNvPr id="1" name=""/>
        <p:cNvGrpSpPr/>
        <p:nvPr/>
      </p:nvGrpSpPr>
      <p:grpSpPr>
        <a:xfrm>
          <a:off x="0" y="0"/>
          <a:ext cx="0" cy="0"/>
          <a:chOff x="0" y="0"/>
          <a:chExt cx="0" cy="0"/>
        </a:xfrm>
      </p:grpSpPr>
      <p:grpSp>
        <p:nvGrpSpPr>
          <p:cNvPr id="2" name="Group 2"/>
          <p:cNvGrpSpPr/>
          <p:nvPr/>
        </p:nvGrpSpPr>
        <p:grpSpPr>
          <a:xfrm>
            <a:off x="4785671" y="2320562"/>
            <a:ext cx="11048503" cy="2188799"/>
            <a:chOff x="0" y="0"/>
            <a:chExt cx="2909894" cy="576474"/>
          </a:xfrm>
        </p:grpSpPr>
        <p:sp>
          <p:nvSpPr>
            <p:cNvPr id="3" name="Freeform 3"/>
            <p:cNvSpPr/>
            <p:nvPr/>
          </p:nvSpPr>
          <p:spPr>
            <a:xfrm>
              <a:off x="0" y="0"/>
              <a:ext cx="2909894" cy="576474"/>
            </a:xfrm>
            <a:custGeom>
              <a:avLst/>
              <a:gdLst/>
              <a:ahLst/>
              <a:cxnLst/>
              <a:rect l="l" t="t" r="r" b="b"/>
              <a:pathLst>
                <a:path w="2909894" h="576474">
                  <a:moveTo>
                    <a:pt x="35737" y="0"/>
                  </a:moveTo>
                  <a:lnTo>
                    <a:pt x="2874157" y="0"/>
                  </a:lnTo>
                  <a:cubicBezTo>
                    <a:pt x="2893894" y="0"/>
                    <a:pt x="2909894" y="16000"/>
                    <a:pt x="2909894" y="35737"/>
                  </a:cubicBezTo>
                  <a:lnTo>
                    <a:pt x="2909894" y="540737"/>
                  </a:lnTo>
                  <a:cubicBezTo>
                    <a:pt x="2909894" y="560474"/>
                    <a:pt x="2893894" y="576474"/>
                    <a:pt x="2874157" y="576474"/>
                  </a:cubicBezTo>
                  <a:lnTo>
                    <a:pt x="35737" y="576474"/>
                  </a:lnTo>
                  <a:cubicBezTo>
                    <a:pt x="16000" y="576474"/>
                    <a:pt x="0" y="560474"/>
                    <a:pt x="0" y="540737"/>
                  </a:cubicBezTo>
                  <a:lnTo>
                    <a:pt x="0" y="35737"/>
                  </a:lnTo>
                  <a:cubicBezTo>
                    <a:pt x="0" y="16000"/>
                    <a:pt x="16000" y="0"/>
                    <a:pt x="35737" y="0"/>
                  </a:cubicBezTo>
                  <a:close/>
                </a:path>
              </a:pathLst>
            </a:custGeom>
            <a:solidFill>
              <a:srgbClr val="DFC7A8"/>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633271" y="2168162"/>
            <a:ext cx="11048503" cy="2188799"/>
            <a:chOff x="0" y="0"/>
            <a:chExt cx="2909894" cy="576474"/>
          </a:xfrm>
        </p:grpSpPr>
        <p:sp>
          <p:nvSpPr>
            <p:cNvPr id="6" name="Freeform 6"/>
            <p:cNvSpPr/>
            <p:nvPr/>
          </p:nvSpPr>
          <p:spPr>
            <a:xfrm>
              <a:off x="0" y="0"/>
              <a:ext cx="2909894" cy="576474"/>
            </a:xfrm>
            <a:custGeom>
              <a:avLst/>
              <a:gdLst/>
              <a:ahLst/>
              <a:cxnLst/>
              <a:rect l="l" t="t" r="r" b="b"/>
              <a:pathLst>
                <a:path w="2909894" h="576474">
                  <a:moveTo>
                    <a:pt x="35737" y="0"/>
                  </a:moveTo>
                  <a:lnTo>
                    <a:pt x="2874157" y="0"/>
                  </a:lnTo>
                  <a:cubicBezTo>
                    <a:pt x="2893894" y="0"/>
                    <a:pt x="2909894" y="16000"/>
                    <a:pt x="2909894" y="35737"/>
                  </a:cubicBezTo>
                  <a:lnTo>
                    <a:pt x="2909894" y="540737"/>
                  </a:lnTo>
                  <a:cubicBezTo>
                    <a:pt x="2909894" y="560474"/>
                    <a:pt x="2893894" y="576474"/>
                    <a:pt x="2874157" y="576474"/>
                  </a:cubicBezTo>
                  <a:lnTo>
                    <a:pt x="35737" y="576474"/>
                  </a:lnTo>
                  <a:cubicBezTo>
                    <a:pt x="16000" y="576474"/>
                    <a:pt x="0" y="560474"/>
                    <a:pt x="0" y="540737"/>
                  </a:cubicBezTo>
                  <a:lnTo>
                    <a:pt x="0" y="35737"/>
                  </a:lnTo>
                  <a:cubicBezTo>
                    <a:pt x="0" y="16000"/>
                    <a:pt x="16000" y="0"/>
                    <a:pt x="35737" y="0"/>
                  </a:cubicBezTo>
                  <a:close/>
                </a:path>
              </a:pathLst>
            </a:custGeom>
            <a:solidFill>
              <a:srgbClr val="EFE0CD"/>
            </a:solidFill>
          </p:spPr>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176707" y="6507529"/>
            <a:ext cx="11048503" cy="1869967"/>
            <a:chOff x="0" y="0"/>
            <a:chExt cx="2909894" cy="492502"/>
          </a:xfrm>
        </p:grpSpPr>
        <p:sp>
          <p:nvSpPr>
            <p:cNvPr id="9" name="Freeform 9"/>
            <p:cNvSpPr/>
            <p:nvPr/>
          </p:nvSpPr>
          <p:spPr>
            <a:xfrm>
              <a:off x="0" y="0"/>
              <a:ext cx="2909894" cy="492502"/>
            </a:xfrm>
            <a:custGeom>
              <a:avLst/>
              <a:gdLst/>
              <a:ahLst/>
              <a:cxnLst/>
              <a:rect l="l" t="t" r="r" b="b"/>
              <a:pathLst>
                <a:path w="2909894" h="492502">
                  <a:moveTo>
                    <a:pt x="35737" y="0"/>
                  </a:moveTo>
                  <a:lnTo>
                    <a:pt x="2874157" y="0"/>
                  </a:lnTo>
                  <a:cubicBezTo>
                    <a:pt x="2893894" y="0"/>
                    <a:pt x="2909894" y="16000"/>
                    <a:pt x="2909894" y="35737"/>
                  </a:cubicBezTo>
                  <a:lnTo>
                    <a:pt x="2909894" y="456765"/>
                  </a:lnTo>
                  <a:cubicBezTo>
                    <a:pt x="2909894" y="476502"/>
                    <a:pt x="2893894" y="492502"/>
                    <a:pt x="2874157" y="492502"/>
                  </a:cubicBezTo>
                  <a:lnTo>
                    <a:pt x="35737" y="492502"/>
                  </a:lnTo>
                  <a:cubicBezTo>
                    <a:pt x="16000" y="492502"/>
                    <a:pt x="0" y="476502"/>
                    <a:pt x="0" y="456765"/>
                  </a:cubicBezTo>
                  <a:lnTo>
                    <a:pt x="0" y="35737"/>
                  </a:lnTo>
                  <a:cubicBezTo>
                    <a:pt x="0" y="16000"/>
                    <a:pt x="16000" y="0"/>
                    <a:pt x="35737" y="0"/>
                  </a:cubicBezTo>
                  <a:close/>
                </a:path>
              </a:pathLst>
            </a:custGeom>
            <a:solidFill>
              <a:srgbClr val="DFC7A8"/>
            </a:solidFill>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176707" y="6575647"/>
            <a:ext cx="11048503" cy="1889894"/>
            <a:chOff x="0" y="0"/>
            <a:chExt cx="2909894" cy="497750"/>
          </a:xfrm>
        </p:grpSpPr>
        <p:sp>
          <p:nvSpPr>
            <p:cNvPr id="12" name="Freeform 12"/>
            <p:cNvSpPr/>
            <p:nvPr/>
          </p:nvSpPr>
          <p:spPr>
            <a:xfrm>
              <a:off x="0" y="0"/>
              <a:ext cx="2909894" cy="497750"/>
            </a:xfrm>
            <a:custGeom>
              <a:avLst/>
              <a:gdLst/>
              <a:ahLst/>
              <a:cxnLst/>
              <a:rect l="l" t="t" r="r" b="b"/>
              <a:pathLst>
                <a:path w="2909894" h="497750">
                  <a:moveTo>
                    <a:pt x="35737" y="0"/>
                  </a:moveTo>
                  <a:lnTo>
                    <a:pt x="2874157" y="0"/>
                  </a:lnTo>
                  <a:cubicBezTo>
                    <a:pt x="2893894" y="0"/>
                    <a:pt x="2909894" y="16000"/>
                    <a:pt x="2909894" y="35737"/>
                  </a:cubicBezTo>
                  <a:lnTo>
                    <a:pt x="2909894" y="462013"/>
                  </a:lnTo>
                  <a:cubicBezTo>
                    <a:pt x="2909894" y="481750"/>
                    <a:pt x="2893894" y="497750"/>
                    <a:pt x="2874157" y="497750"/>
                  </a:cubicBezTo>
                  <a:lnTo>
                    <a:pt x="35737" y="497750"/>
                  </a:lnTo>
                  <a:cubicBezTo>
                    <a:pt x="16000" y="497750"/>
                    <a:pt x="0" y="481750"/>
                    <a:pt x="0" y="462013"/>
                  </a:cubicBezTo>
                  <a:lnTo>
                    <a:pt x="0" y="35737"/>
                  </a:lnTo>
                  <a:cubicBezTo>
                    <a:pt x="0" y="16000"/>
                    <a:pt x="16000" y="0"/>
                    <a:pt x="35737" y="0"/>
                  </a:cubicBezTo>
                  <a:close/>
                </a:path>
              </a:pathLst>
            </a:custGeom>
            <a:solidFill>
              <a:srgbClr val="EFE0CD"/>
            </a:solidFill>
          </p:spPr>
        </p:sp>
        <p:sp>
          <p:nvSpPr>
            <p:cNvPr id="13" name="TextBox 13"/>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2"/>
          <a:srcRect/>
          <a:stretch>
            <a:fillRect/>
          </a:stretch>
        </p:blipFill>
        <p:spPr>
          <a:xfrm rot="-342100">
            <a:off x="2559057" y="1535010"/>
            <a:ext cx="1362491" cy="338920"/>
          </a:xfrm>
          <a:prstGeom prst="rect">
            <a:avLst/>
          </a:prstGeom>
        </p:spPr>
      </p:pic>
      <p:pic>
        <p:nvPicPr>
          <p:cNvPr id="15" name="Picture 15"/>
          <p:cNvPicPr>
            <a:picLocks noChangeAspect="1"/>
          </p:cNvPicPr>
          <p:nvPr/>
        </p:nvPicPr>
        <p:blipFill>
          <a:blip r:embed="rId2"/>
          <a:srcRect/>
          <a:stretch>
            <a:fillRect/>
          </a:stretch>
        </p:blipFill>
        <p:spPr>
          <a:xfrm rot="304108">
            <a:off x="14253078" y="5375855"/>
            <a:ext cx="1362491" cy="338920"/>
          </a:xfrm>
          <a:prstGeom prst="rect">
            <a:avLst/>
          </a:prstGeom>
        </p:spPr>
      </p:pic>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95655" y="7111098"/>
            <a:ext cx="4070730" cy="2708886"/>
          </a:xfrm>
          <a:prstGeom prst="rect">
            <a:avLst/>
          </a:prstGeom>
        </p:spPr>
      </p:pic>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V="1">
            <a:off x="14225211" y="302889"/>
            <a:ext cx="3488818" cy="1313064"/>
          </a:xfrm>
          <a:prstGeom prst="rect">
            <a:avLst/>
          </a:prstGeom>
        </p:spPr>
      </p:pic>
      <p:sp>
        <p:nvSpPr>
          <p:cNvPr id="18" name="TextBox 18"/>
          <p:cNvSpPr txBox="1"/>
          <p:nvPr/>
        </p:nvSpPr>
        <p:spPr>
          <a:xfrm>
            <a:off x="4785671" y="2443412"/>
            <a:ext cx="10070944" cy="1607185"/>
          </a:xfrm>
          <a:prstGeom prst="rect">
            <a:avLst/>
          </a:prstGeom>
        </p:spPr>
        <p:txBody>
          <a:bodyPr lIns="0" tIns="0" rIns="0" bIns="0" rtlCol="0" anchor="t">
            <a:spAutoFit/>
          </a:bodyPr>
          <a:lstStyle/>
          <a:p>
            <a:pPr algn="just">
              <a:lnSpc>
                <a:spcPts val="4340"/>
              </a:lnSpc>
            </a:pPr>
            <a:r>
              <a:rPr lang="en-US" sz="3100">
                <a:solidFill>
                  <a:srgbClr val="000000"/>
                </a:solidFill>
                <a:latin typeface="Lulu Font TH"/>
              </a:rPr>
              <a:t>Aplikasi yang telah diusulkan berupa Chatbot, pekerja rumah sakit jiwa "X" dapat dengan mudah mengetahui stok barang logistik non medis yang tersedia </a:t>
            </a:r>
          </a:p>
        </p:txBody>
      </p:sp>
      <p:sp>
        <p:nvSpPr>
          <p:cNvPr id="19" name="TextBox 19"/>
          <p:cNvSpPr txBox="1"/>
          <p:nvPr/>
        </p:nvSpPr>
        <p:spPr>
          <a:xfrm>
            <a:off x="3478505" y="6613838"/>
            <a:ext cx="9427239" cy="1590675"/>
          </a:xfrm>
          <a:prstGeom prst="rect">
            <a:avLst/>
          </a:prstGeom>
        </p:spPr>
        <p:txBody>
          <a:bodyPr lIns="0" tIns="0" rIns="0" bIns="0" rtlCol="0" anchor="t">
            <a:spAutoFit/>
          </a:bodyPr>
          <a:lstStyle/>
          <a:p>
            <a:pPr algn="r">
              <a:lnSpc>
                <a:spcPts val="4200"/>
              </a:lnSpc>
            </a:pPr>
            <a:r>
              <a:rPr lang="en-US" sz="3000">
                <a:solidFill>
                  <a:srgbClr val="000000"/>
                </a:solidFill>
                <a:latin typeface="Lulu Font TH"/>
              </a:rPr>
              <a:t>Chatbot penyimpanan  dapat membantu pengecekan barang yang ada di gudang penyimpanan rumah sakit jiwa "X" dengan cara yang efektif dan efisien.</a:t>
            </a:r>
          </a:p>
        </p:txBody>
      </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V="1">
            <a:off x="14923570" y="1949498"/>
            <a:ext cx="3488818" cy="1313064"/>
          </a:xfrm>
          <a:prstGeom prst="rect">
            <a:avLst/>
          </a:prstGeom>
        </p:spPr>
      </p:pic>
      <p:pic>
        <p:nvPicPr>
          <p:cNvPr id="21" name="Picture 20">
            <a:extLst>
              <a:ext uri="{FF2B5EF4-FFF2-40B4-BE49-F238E27FC236}">
                <a16:creationId xmlns:a16="http://schemas.microsoft.com/office/drawing/2014/main" id="{FF121923-B4F6-4C89-B71A-873B132E7E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414" y="289050"/>
            <a:ext cx="1524003" cy="15240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213</Words>
  <Application>Microsoft Office PowerPoint</Application>
  <PresentationFormat>Custom</PresentationFormat>
  <Paragraphs>26</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Bellaboo</vt:lpstr>
      <vt:lpstr>Baloo Thambi</vt:lpstr>
      <vt:lpstr>Calibri</vt:lpstr>
      <vt:lpstr>Balsamiq Sans Bold</vt:lpstr>
      <vt:lpstr>Arial</vt:lpstr>
      <vt:lpstr>Balsamiq Sans</vt:lpstr>
      <vt:lpstr>Lulu Font 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Demonstrasi Video Capstone MariBelajar Grup 22</dc:title>
  <cp:lastModifiedBy>DIRA FEBRIANTI</cp:lastModifiedBy>
  <cp:revision>2</cp:revision>
  <dcterms:created xsi:type="dcterms:W3CDTF">2006-08-16T00:00:00Z</dcterms:created>
  <dcterms:modified xsi:type="dcterms:W3CDTF">2022-12-19T13:56:14Z</dcterms:modified>
  <dc:identifier>DAFVLZIPD10</dc:identifier>
</cp:coreProperties>
</file>